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12"/>
  </p:notesMasterIdLst>
  <p:handoutMasterIdLst>
    <p:handoutMasterId r:id="rId13"/>
  </p:handoutMasterIdLst>
  <p:sldIdLst>
    <p:sldId id="256" r:id="rId3"/>
    <p:sldId id="283" r:id="rId4"/>
    <p:sldId id="327" r:id="rId5"/>
    <p:sldId id="323" r:id="rId6"/>
    <p:sldId id="325" r:id="rId7"/>
    <p:sldId id="328" r:id="rId8"/>
    <p:sldId id="329" r:id="rId9"/>
    <p:sldId id="321" r:id="rId10"/>
    <p:sldId id="286" r:id="rId11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AF6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74" autoAdjust="0"/>
    <p:restoredTop sz="87217" autoAdjust="0"/>
  </p:normalViewPr>
  <p:slideViewPr>
    <p:cSldViewPr snapToGrid="0" snapToObjects="1">
      <p:cViewPr>
        <p:scale>
          <a:sx n="120" d="100"/>
          <a:sy n="120" d="100"/>
        </p:scale>
        <p:origin x="-46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2020/9/11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029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70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羅輯回歸是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由線性回歸變化而來的，</a:t>
            </a:r>
            <a:r>
              <a:rPr lang="zh-TW" altLang="en-US" dirty="0"/>
              <a:t>屬判別模型適合解決二元分類問題</a:t>
            </a:r>
            <a:endParaRPr lang="en-US" altLang="zh-TW" dirty="0"/>
          </a:p>
          <a:p>
            <a:endParaRPr lang="en-US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若已知數據之間聯繫是非線性的，千萬不要應使用邏輯回歸進行分類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所以就跟</a:t>
            </a:r>
            <a:r>
              <a:rPr lang="en-US" dirty="0"/>
              <a:t>linear regression</a:t>
            </a:r>
            <a:r>
              <a:rPr lang="zh-TW" altLang="en-US" dirty="0"/>
              <a:t>類似，他先找到</a:t>
            </a:r>
            <a:r>
              <a:rPr lang="en-US" dirty="0"/>
              <a:t>weight</a:t>
            </a:r>
            <a:r>
              <a:rPr lang="zh-TW" altLang="en-US" dirty="0"/>
              <a:t>去得到一個數值，再利用</a:t>
            </a:r>
            <a:r>
              <a:rPr lang="en-US" dirty="0"/>
              <a:t>sigmoid function</a:t>
            </a:r>
            <a:r>
              <a:rPr lang="zh-TW" altLang="en-US" dirty="0"/>
              <a:t>轉換成</a:t>
            </a:r>
            <a:r>
              <a:rPr lang="en-US" altLang="zh-TW" dirty="0"/>
              <a:t>0~1</a:t>
            </a:r>
            <a:r>
              <a:rPr lang="zh-TW" altLang="en-US" dirty="0"/>
              <a:t>的值，表示他的機率值可能為這個類別的機率值。</a:t>
            </a: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logistic regression</a:t>
            </a:r>
            <a:r>
              <a:rPr lang="zh-TW" altLang="en-US" dirty="0"/>
              <a:t>其實是一個機率的意義，透過這個</a:t>
            </a:r>
            <a:r>
              <a:rPr lang="en-US" dirty="0"/>
              <a:t>function</a:t>
            </a:r>
            <a:r>
              <a:rPr lang="zh-TW" altLang="en-US" dirty="0"/>
              <a:t>去轉換，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我們在二元的</a:t>
            </a:r>
            <a:r>
              <a:rPr lang="en-US" dirty="0"/>
              <a:t>logistic regression</a:t>
            </a:r>
            <a:r>
              <a:rPr lang="zh-TW" altLang="en-US" dirty="0"/>
              <a:t>只會分成兩個</a:t>
            </a:r>
            <a:r>
              <a:rPr lang="en-US" dirty="0"/>
              <a:t>label </a:t>
            </a:r>
            <a:r>
              <a:rPr lang="zh-TW" altLang="en-US" dirty="0"/>
              <a:t>是 或 不是，所以只要機率大於</a:t>
            </a:r>
            <a:r>
              <a:rPr lang="en-US" altLang="zh-TW" dirty="0"/>
              <a:t>50%→</a:t>
            </a:r>
            <a:r>
              <a:rPr lang="zh-TW" altLang="en-US" dirty="0"/>
              <a:t>機率值就會快速的上升，小於</a:t>
            </a:r>
            <a:r>
              <a:rPr lang="en-US" altLang="zh-TW" dirty="0"/>
              <a:t>50</a:t>
            </a:r>
            <a:r>
              <a:rPr lang="zh-TW" altLang="en-US" dirty="0"/>
              <a:t>就會快速的下降。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236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 err="1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和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linear regression </a:t>
            </a:r>
            <a:r>
              <a:rPr lang="en-US" sz="1200" b="0" i="0" u="none" strike="noStrike" cap="none" dirty="0" err="1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alpha </a:t>
            </a:r>
            <a:r>
              <a:rPr lang="en-US" sz="1200" b="0" i="0" u="none" strike="noStrike" cap="none" dirty="0" err="1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不一樣的是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C </a:t>
            </a:r>
            <a:r>
              <a:rPr lang="en-US" sz="1200" b="0" i="0" u="none" strike="noStrike" cap="none" dirty="0" err="1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值越大對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weight </a:t>
            </a:r>
            <a:r>
              <a:rPr lang="en-US" sz="1200" b="0" i="0" u="none" strike="noStrike" cap="none" dirty="0" err="1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的控制力越弱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</a:p>
          <a:p>
            <a:endParaRPr lang="en-US" sz="1200" b="0" i="0" u="none" strike="noStrike" cap="none" dirty="0">
              <a:solidFill>
                <a:srgbClr val="595959"/>
              </a:solidFill>
              <a:latin typeface="Microsoft JhengHei"/>
              <a:ea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比較</a:t>
            </a:r>
            <a:r>
              <a:rPr lang="en-US" dirty="0"/>
              <a:t>logistic reg</a:t>
            </a:r>
            <a:r>
              <a:rPr lang="zh-TW" altLang="en-US" dirty="0"/>
              <a:t>和</a:t>
            </a:r>
            <a:r>
              <a:rPr lang="en-US" dirty="0"/>
              <a:t>linear reg</a:t>
            </a:r>
            <a:r>
              <a:rPr lang="zh-TW" altLang="en-US" dirty="0"/>
              <a:t>的</a:t>
            </a:r>
            <a:r>
              <a:rPr lang="en-US" dirty="0"/>
              <a:t>cost function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相同 </a:t>
            </a:r>
            <a:r>
              <a:rPr lang="en-US" dirty="0"/>
              <a:t>logistic regression </a:t>
            </a:r>
            <a:r>
              <a:rPr lang="zh-TW" altLang="en-US" dirty="0"/>
              <a:t>在 </a:t>
            </a:r>
            <a:r>
              <a:rPr lang="en-US" dirty="0" err="1"/>
              <a:t>sklearn</a:t>
            </a:r>
            <a:r>
              <a:rPr lang="en-US" dirty="0"/>
              <a:t> </a:t>
            </a:r>
            <a:r>
              <a:rPr lang="zh-TW" altLang="en-US" dirty="0"/>
              <a:t>裡面也有 </a:t>
            </a:r>
            <a:r>
              <a:rPr lang="en-US" dirty="0"/>
              <a:t>regularization </a:t>
            </a:r>
            <a:r>
              <a:rPr lang="zh-TW" altLang="en-US" dirty="0"/>
              <a:t>的用法，不過這裡不一樣的是 </a:t>
            </a:r>
            <a:r>
              <a:rPr lang="en-US" dirty="0"/>
              <a:t>c </a:t>
            </a:r>
            <a:r>
              <a:rPr lang="zh-TW" altLang="en-US" dirty="0"/>
              <a:t>越大對 </a:t>
            </a:r>
            <a:r>
              <a:rPr lang="en-US" dirty="0"/>
              <a:t>weight </a:t>
            </a:r>
            <a:r>
              <a:rPr lang="zh-TW" altLang="en-US" dirty="0"/>
              <a:t>的控制力越弱，因為他</a:t>
            </a:r>
            <a:r>
              <a:rPr lang="en-US" dirty="0"/>
              <a:t>penalty </a:t>
            </a:r>
            <a:r>
              <a:rPr lang="zh-TW" altLang="en-US" dirty="0"/>
              <a:t>的項是 </a:t>
            </a:r>
            <a:r>
              <a:rPr lang="en-US" dirty="0"/>
              <a:t>prediction error </a:t>
            </a:r>
            <a:r>
              <a:rPr lang="zh-TW" altLang="en-US" dirty="0"/>
              <a:t>而不是 </a:t>
            </a:r>
            <a:r>
              <a:rPr lang="en-US" dirty="0"/>
              <a:t>weight </a:t>
            </a:r>
            <a:r>
              <a:rPr lang="zh-TW" altLang="en-US" dirty="0"/>
              <a:t>那一項。</a:t>
            </a:r>
            <a:r>
              <a:rPr lang="en-US" altLang="zh-TW" dirty="0"/>
              <a:t>( </a:t>
            </a:r>
            <a:r>
              <a:rPr lang="en-US" dirty="0"/>
              <a:t>alpha</a:t>
            </a:r>
            <a:r>
              <a:rPr lang="zh-TW" altLang="en-US" dirty="0"/>
              <a:t>是越大控制力越強，學出來的線越平滑 </a:t>
            </a:r>
            <a:r>
              <a:rPr lang="en-US" altLang="zh-TW" dirty="0"/>
              <a:t>)</a:t>
            </a:r>
            <a:endParaRPr lang="zh-TW" alt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zh-TW" alt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50" dirty="0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solver：</a:t>
            </a:r>
            <a:r>
              <a:rPr lang="zh-TW" altLang="en-US" sz="1150" dirty="0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优化算法选择参数，只有五个可选参数，即</a:t>
            </a:r>
            <a:r>
              <a:rPr lang="en-US" sz="1150" dirty="0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newton-</a:t>
            </a:r>
            <a:r>
              <a:rPr lang="en-US" sz="1150" dirty="0" err="1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cg,lbfgs,liblinear,sag,saga</a:t>
            </a:r>
            <a:r>
              <a:rPr lang="en-US" sz="1150" dirty="0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。</a:t>
            </a:r>
            <a:r>
              <a:rPr lang="zh-TW" altLang="en-US" sz="1150" dirty="0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默认为</a:t>
            </a:r>
            <a:r>
              <a:rPr lang="en-US" sz="1150" dirty="0" err="1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liblinear</a:t>
            </a:r>
            <a:r>
              <a:rPr lang="en-US" sz="1150" dirty="0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。</a:t>
            </a:r>
            <a:endParaRPr lang="en-US" dirty="0"/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498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597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218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12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影片教學組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g"/><Relationship Id="rId5" Type="http://schemas.openxmlformats.org/officeDocument/2006/relationships/image" Target="../media/image19.emf"/><Relationship Id="rId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roballz.com/2018/07/18/ML_LogisticRegression/" TargetMode="External"/><Relationship Id="rId2" Type="http://schemas.openxmlformats.org/officeDocument/2006/relationships/hyperlink" Target="https://medium.com/@jacky308082/machine-learning-%E4%B8%8B%E7%9A%84-linear-regression-%E5%AF%A6%E4%BD%9C-%E4%BD%BF%E7%94%A8python-7e1dd03a4d46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327400" y="1123404"/>
            <a:ext cx="5537200" cy="1685077"/>
          </a:xfrm>
        </p:spPr>
        <p:txBody>
          <a:bodyPr/>
          <a:lstStyle/>
          <a:p>
            <a:r>
              <a:rPr lang="en-US" altLang="zh-CN" sz="11500" dirty="0"/>
              <a:t>Day 9</a:t>
            </a:r>
            <a:endParaRPr lang="zh-CN" altLang="en-US" sz="115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88622" y="3292990"/>
            <a:ext cx="10363200" cy="646331"/>
          </a:xfrm>
        </p:spPr>
        <p:txBody>
          <a:bodyPr/>
          <a:lstStyle/>
          <a:p>
            <a:r>
              <a:rPr lang="en-US" altLang="zh-CN" sz="4000" dirty="0"/>
              <a:t>Logistic regression</a:t>
            </a:r>
            <a:endParaRPr lang="zh-CN" altLang="en-US" sz="40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CF7E3C-5784-224C-BAC8-DC7D2EE49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學習目標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B796B-B060-CC46-BC13-DC06DADBB1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F813F-FB1A-8D40-9ABC-6872BB44C9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C28F55-357C-634B-A5B1-9DBD720B1A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97DF9E-2002-864B-A362-F254CD9B6A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9FDA7E-1D5F-ED44-A0CE-E27BCA7FD0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DAE168-D851-2943-921A-4861604466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F5958B-C4B5-2740-A347-14939AC427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FAD7D9-1554-7B47-9A83-67271EB627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C6FD707-759A-8145-B2D5-458018FD14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3852F45-A346-7E41-9A25-F8DA0D65E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7100" y="2140535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1</a:t>
            </a:r>
            <a:endParaRPr lang="zh-CN" altLang="en-US" sz="6600" kern="0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3617857-825B-284B-8A39-F628E48C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80328" y="3276408"/>
            <a:ext cx="5537200" cy="1106970"/>
          </a:xfrm>
        </p:spPr>
        <p:txBody>
          <a:bodyPr/>
          <a:lstStyle/>
          <a:p>
            <a:pPr lvl="0"/>
            <a:r>
              <a:rPr lang="zh-CN" altLang="en-US" sz="3200" dirty="0">
                <a:solidFill>
                  <a:schemeClr val="accent2">
                    <a:lumMod val="75000"/>
                  </a:schemeClr>
                </a:solidFill>
              </a:rPr>
              <a:t>邏輯迴歸</a:t>
            </a:r>
            <a:r>
              <a:rPr lang="zh-TW" altLang="en-US" sz="3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TW" sz="1800" dirty="0">
                <a:solidFill>
                  <a:schemeClr val="accent2">
                    <a:lumMod val="75000"/>
                  </a:schemeClr>
                </a:solidFill>
              </a:rPr>
              <a:t>(Logistic regression)</a:t>
            </a:r>
            <a:endParaRPr lang="en-US" altLang="zh-CN" sz="18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zh-CN" altLang="en-US" sz="3200" kern="0" dirty="0"/>
              <a:t>觀念講解</a:t>
            </a:r>
          </a:p>
        </p:txBody>
      </p:sp>
    </p:spTree>
    <p:extLst>
      <p:ext uri="{BB962C8B-B14F-4D97-AF65-F5344CB8AC3E}">
        <p14:creationId xmlns:p14="http://schemas.microsoft.com/office/powerpoint/2010/main" val="230676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FB697A-9544-3141-AF73-0AD8F557EA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en-US" altLang="zh-TW" dirty="0"/>
              <a:t>Logistic regression</a:t>
            </a:r>
            <a:endParaRPr lang="en-TW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629B58-C675-DC4D-ADC9-F59C15609BEF}"/>
              </a:ext>
            </a:extLst>
          </p:cNvPr>
          <p:cNvSpPr/>
          <p:nvPr/>
        </p:nvSpPr>
        <p:spPr>
          <a:xfrm>
            <a:off x="530578" y="1240135"/>
            <a:ext cx="6096000" cy="247760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邏輯回歸是一種分類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(C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lassification)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演算法</a:t>
            </a:r>
            <a:endParaRPr lang="en-US" altLang="zh-TW" sz="2000" b="1" dirty="0">
              <a:solidFill>
                <a:schemeClr val="tx1">
                  <a:lumMod val="75000"/>
                  <a:lumOff val="25000"/>
                </a:schemeClr>
              </a:solidFill>
              <a:latin typeface="Helvetica Neue" panose="02000503000000020004" pitchFamily="2" charset="0"/>
            </a:endParaRPr>
          </a:p>
          <a:p>
            <a:pPr fontAlgn="base"/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  <a:latin typeface="Helvetica Neue" panose="02000503000000020004" pitchFamily="2" charset="0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用於分類問題中的廣義回歸演算法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又稱＂回歸＂的線性分類器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inherit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Label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為非連續值（二元、多元分類問題）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  <a:latin typeface="inherit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zh-TW" alt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inheri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878FA4-831E-0446-9837-4D97DAC28B58}"/>
              </a:ext>
            </a:extLst>
          </p:cNvPr>
          <p:cNvSpPr/>
          <p:nvPr/>
        </p:nvSpPr>
        <p:spPr>
          <a:xfrm>
            <a:off x="5506358" y="5118290"/>
            <a:ext cx="5852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適合需要得到一個 二元分類概率 的場景，簡單，速度快</a:t>
            </a:r>
            <a:endParaRPr lang="en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47298CE-6536-0E44-A367-775E6624F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03289" y="4870640"/>
            <a:ext cx="495300" cy="495300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FCA4607-1E54-8040-8DD4-7CA343CE5406}"/>
              </a:ext>
            </a:extLst>
          </p:cNvPr>
          <p:cNvSpPr/>
          <p:nvPr/>
        </p:nvSpPr>
        <p:spPr>
          <a:xfrm>
            <a:off x="6491111" y="1855688"/>
            <a:ext cx="2878667" cy="2659868"/>
          </a:xfrm>
          <a:prstGeom prst="round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39A8158-8963-7445-A93B-0BCC16CD6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2110" y="1855688"/>
            <a:ext cx="2350911" cy="2386531"/>
          </a:xfrm>
          <a:prstGeom prst="rect">
            <a:avLst/>
          </a:prstGeom>
        </p:spPr>
      </p:pic>
      <p:sp>
        <p:nvSpPr>
          <p:cNvPr id="34" name="Google Shape;1256;p137">
            <a:extLst>
              <a:ext uri="{FF2B5EF4-FFF2-40B4-BE49-F238E27FC236}">
                <a16:creationId xmlns:a16="http://schemas.microsoft.com/office/drawing/2014/main" id="{6AD0DBEA-CCDC-5F44-B578-85D475F7E462}"/>
              </a:ext>
            </a:extLst>
          </p:cNvPr>
          <p:cNvSpPr/>
          <p:nvPr/>
        </p:nvSpPr>
        <p:spPr>
          <a:xfrm>
            <a:off x="1517729" y="3664546"/>
            <a:ext cx="2902500" cy="9042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1184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63BC17-4F44-8344-AFC6-7BC0B8149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Logistic Regression in Scikit-Learn</a:t>
            </a:r>
            <a:endParaRPr lang="en-TW" dirty="0"/>
          </a:p>
        </p:txBody>
      </p:sp>
      <p:sp>
        <p:nvSpPr>
          <p:cNvPr id="3" name="Google Shape;1473;p149">
            <a:extLst>
              <a:ext uri="{FF2B5EF4-FFF2-40B4-BE49-F238E27FC236}">
                <a16:creationId xmlns:a16="http://schemas.microsoft.com/office/drawing/2014/main" id="{0B7F52C2-587C-614A-8CCF-7913FFF37CBE}"/>
              </a:ext>
            </a:extLst>
          </p:cNvPr>
          <p:cNvSpPr txBox="1"/>
          <p:nvPr/>
        </p:nvSpPr>
        <p:spPr>
          <a:xfrm>
            <a:off x="1321917" y="1930582"/>
            <a:ext cx="2161800" cy="132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79095" marR="5080" lvl="0" indent="-366395" algn="l" rtl="0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20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Penalty: L1 / L2  (Lasso / Ridge)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79095" marR="0" lvl="0" indent="-366395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20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C: default = 1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476;p149">
            <a:extLst>
              <a:ext uri="{FF2B5EF4-FFF2-40B4-BE49-F238E27FC236}">
                <a16:creationId xmlns:a16="http://schemas.microsoft.com/office/drawing/2014/main" id="{B5E71E34-05F4-F04C-BDF9-2F23EF20A36D}"/>
              </a:ext>
            </a:extLst>
          </p:cNvPr>
          <p:cNvSpPr/>
          <p:nvPr/>
        </p:nvSpPr>
        <p:spPr>
          <a:xfrm>
            <a:off x="6486979" y="3251458"/>
            <a:ext cx="4002300" cy="713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477;p149">
            <a:extLst>
              <a:ext uri="{FF2B5EF4-FFF2-40B4-BE49-F238E27FC236}">
                <a16:creationId xmlns:a16="http://schemas.microsoft.com/office/drawing/2014/main" id="{8CDC7C6A-EB0D-B44B-B9A0-86B5F1C56478}"/>
              </a:ext>
            </a:extLst>
          </p:cNvPr>
          <p:cNvSpPr/>
          <p:nvPr/>
        </p:nvSpPr>
        <p:spPr>
          <a:xfrm>
            <a:off x="6486979" y="1694983"/>
            <a:ext cx="3818700" cy="859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478;p149">
            <a:extLst>
              <a:ext uri="{FF2B5EF4-FFF2-40B4-BE49-F238E27FC236}">
                <a16:creationId xmlns:a16="http://schemas.microsoft.com/office/drawing/2014/main" id="{1297264A-D0FE-5C44-B4F9-A6CE0A6E515A}"/>
              </a:ext>
            </a:extLst>
          </p:cNvPr>
          <p:cNvSpPr txBox="1"/>
          <p:nvPr/>
        </p:nvSpPr>
        <p:spPr>
          <a:xfrm>
            <a:off x="4820929" y="1999046"/>
            <a:ext cx="16257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Logistic Regression: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479;p149">
            <a:extLst>
              <a:ext uri="{FF2B5EF4-FFF2-40B4-BE49-F238E27FC236}">
                <a16:creationId xmlns:a16="http://schemas.microsoft.com/office/drawing/2014/main" id="{A81F08D9-3C7D-8D44-879A-A0FF6CCC179D}"/>
              </a:ext>
            </a:extLst>
          </p:cNvPr>
          <p:cNvSpPr txBox="1"/>
          <p:nvPr/>
        </p:nvSpPr>
        <p:spPr>
          <a:xfrm>
            <a:off x="4820929" y="3456983"/>
            <a:ext cx="15171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Linear Regression: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480;p149">
            <a:extLst>
              <a:ext uri="{FF2B5EF4-FFF2-40B4-BE49-F238E27FC236}">
                <a16:creationId xmlns:a16="http://schemas.microsoft.com/office/drawing/2014/main" id="{F807447B-264D-8247-A1B8-CB89CEFBA006}"/>
              </a:ext>
            </a:extLst>
          </p:cNvPr>
          <p:cNvSpPr/>
          <p:nvPr/>
        </p:nvSpPr>
        <p:spPr>
          <a:xfrm>
            <a:off x="7876578" y="1653032"/>
            <a:ext cx="2340609" cy="851535"/>
          </a:xfrm>
          <a:custGeom>
            <a:avLst/>
            <a:gdLst/>
            <a:ahLst/>
            <a:cxnLst/>
            <a:rect l="l" t="t" r="r" b="b"/>
            <a:pathLst>
              <a:path w="2340609" h="851535" extrusionOk="0">
                <a:moveTo>
                  <a:pt x="0" y="0"/>
                </a:moveTo>
                <a:lnTo>
                  <a:pt x="2340299" y="0"/>
                </a:lnTo>
                <a:lnTo>
                  <a:pt x="2340299" y="851099"/>
                </a:lnTo>
                <a:lnTo>
                  <a:pt x="0" y="8510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481;p149">
            <a:extLst>
              <a:ext uri="{FF2B5EF4-FFF2-40B4-BE49-F238E27FC236}">
                <a16:creationId xmlns:a16="http://schemas.microsoft.com/office/drawing/2014/main" id="{069D5D85-24F1-2F42-9A6B-557AC70716E4}"/>
              </a:ext>
            </a:extLst>
          </p:cNvPr>
          <p:cNvSpPr/>
          <p:nvPr/>
        </p:nvSpPr>
        <p:spPr>
          <a:xfrm>
            <a:off x="7178004" y="3430507"/>
            <a:ext cx="1512570" cy="285750"/>
          </a:xfrm>
          <a:custGeom>
            <a:avLst/>
            <a:gdLst/>
            <a:ahLst/>
            <a:cxnLst/>
            <a:rect l="l" t="t" r="r" b="b"/>
            <a:pathLst>
              <a:path w="1512570" h="285750" extrusionOk="0">
                <a:moveTo>
                  <a:pt x="0" y="0"/>
                </a:moveTo>
                <a:lnTo>
                  <a:pt x="1511999" y="0"/>
                </a:lnTo>
                <a:lnTo>
                  <a:pt x="1511999" y="285599"/>
                </a:lnTo>
                <a:lnTo>
                  <a:pt x="0" y="285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482;p149">
            <a:extLst>
              <a:ext uri="{FF2B5EF4-FFF2-40B4-BE49-F238E27FC236}">
                <a16:creationId xmlns:a16="http://schemas.microsoft.com/office/drawing/2014/main" id="{DC9EA48F-BA9B-9048-B847-D0D01FA8C4EA}"/>
              </a:ext>
            </a:extLst>
          </p:cNvPr>
          <p:cNvSpPr/>
          <p:nvPr/>
        </p:nvSpPr>
        <p:spPr>
          <a:xfrm>
            <a:off x="6486979" y="1653033"/>
            <a:ext cx="1139297" cy="739775"/>
          </a:xfrm>
          <a:custGeom>
            <a:avLst/>
            <a:gdLst/>
            <a:ahLst/>
            <a:cxnLst/>
            <a:rect l="l" t="t" r="r" b="b"/>
            <a:pathLst>
              <a:path w="1262379" h="739775" extrusionOk="0">
                <a:moveTo>
                  <a:pt x="0" y="0"/>
                </a:moveTo>
                <a:lnTo>
                  <a:pt x="1261799" y="0"/>
                </a:lnTo>
                <a:lnTo>
                  <a:pt x="1261799" y="739499"/>
                </a:lnTo>
                <a:lnTo>
                  <a:pt x="0" y="7394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483;p149">
            <a:extLst>
              <a:ext uri="{FF2B5EF4-FFF2-40B4-BE49-F238E27FC236}">
                <a16:creationId xmlns:a16="http://schemas.microsoft.com/office/drawing/2014/main" id="{5020EA3B-92B2-F248-AD40-83916DECA4E4}"/>
              </a:ext>
            </a:extLst>
          </p:cNvPr>
          <p:cNvSpPr/>
          <p:nvPr/>
        </p:nvSpPr>
        <p:spPr>
          <a:xfrm>
            <a:off x="8857229" y="3340808"/>
            <a:ext cx="1512570" cy="488314"/>
          </a:xfrm>
          <a:custGeom>
            <a:avLst/>
            <a:gdLst/>
            <a:ahLst/>
            <a:cxnLst/>
            <a:rect l="l" t="t" r="r" b="b"/>
            <a:pathLst>
              <a:path w="1512570" h="488314" extrusionOk="0">
                <a:moveTo>
                  <a:pt x="0" y="0"/>
                </a:moveTo>
                <a:lnTo>
                  <a:pt x="1511999" y="0"/>
                </a:lnTo>
                <a:lnTo>
                  <a:pt x="1511999" y="487799"/>
                </a:lnTo>
                <a:lnTo>
                  <a:pt x="0" y="4877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4674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3852F45-A346-7E41-9A25-F8DA0D65E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7100" y="2140535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2</a:t>
            </a:r>
            <a:endParaRPr lang="zh-CN" altLang="en-US" sz="6600" kern="0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3617857-825B-284B-8A39-F628E48C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80328" y="3276408"/>
            <a:ext cx="5537200" cy="1106970"/>
          </a:xfrm>
        </p:spPr>
        <p:txBody>
          <a:bodyPr/>
          <a:lstStyle/>
          <a:p>
            <a:pPr lvl="0"/>
            <a:r>
              <a:rPr lang="zh-CN" altLang="en-US" sz="3200" dirty="0">
                <a:solidFill>
                  <a:schemeClr val="accent2">
                    <a:lumMod val="75000"/>
                  </a:schemeClr>
                </a:solidFill>
              </a:rPr>
              <a:t>邏輯迴歸</a:t>
            </a:r>
            <a:r>
              <a:rPr lang="zh-TW" altLang="en-US" sz="3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TW" sz="1800" dirty="0">
                <a:solidFill>
                  <a:schemeClr val="accent2">
                    <a:lumMod val="75000"/>
                  </a:schemeClr>
                </a:solidFill>
              </a:rPr>
              <a:t>(Logistic regression)</a:t>
            </a:r>
            <a:endParaRPr lang="en-US" altLang="zh-CN" sz="18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accent2">
                    <a:lumMod val="75000"/>
                  </a:schemeClr>
                </a:solidFill>
              </a:rPr>
              <a:t>程式實作</a:t>
            </a:r>
          </a:p>
        </p:txBody>
      </p:sp>
    </p:spTree>
    <p:extLst>
      <p:ext uri="{BB962C8B-B14F-4D97-AF65-F5344CB8AC3E}">
        <p14:creationId xmlns:p14="http://schemas.microsoft.com/office/powerpoint/2010/main" val="166897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5E11B4-3A19-7E41-A285-8D05E99B43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Logistic</a:t>
            </a:r>
            <a:r>
              <a:rPr lang="zh-TW" altLang="en-US" dirty="0"/>
              <a:t> </a:t>
            </a:r>
            <a:r>
              <a:rPr lang="en-US" dirty="0"/>
              <a:t>Regression</a:t>
            </a:r>
            <a:endParaRPr lang="en-TW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C01722-1FAF-384E-A70E-60FC7C2CA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021" y="990600"/>
            <a:ext cx="5157086" cy="19425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4011901-EEA8-AD4B-9F48-0EFC8A8F74C6}"/>
              </a:ext>
            </a:extLst>
          </p:cNvPr>
          <p:cNvSpPr/>
          <p:nvPr/>
        </p:nvSpPr>
        <p:spPr>
          <a:xfrm>
            <a:off x="1148021" y="4190631"/>
            <a:ext cx="3742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-apple-system"/>
              </a:rPr>
              <a:t>Logistic regression (</a:t>
            </a:r>
            <a:r>
              <a:rPr lang="zh-TW" altLang="en-US" b="1" dirty="0">
                <a:latin typeface="-apple-system"/>
              </a:rPr>
              <a:t>訓練集</a:t>
            </a:r>
            <a:r>
              <a:rPr lang="en-US" altLang="zh-TW" b="1" dirty="0">
                <a:latin typeface="-apple-system"/>
              </a:rPr>
              <a:t>)</a:t>
            </a:r>
            <a:r>
              <a:rPr lang="zh-TW" altLang="en-US" b="1" dirty="0">
                <a:latin typeface="-apple-system"/>
              </a:rPr>
              <a:t>預測結果</a:t>
            </a:r>
            <a:endParaRPr lang="zh-TW" altLang="en-US" b="1" i="0" dirty="0">
              <a:effectLst/>
              <a:latin typeface="-apple-system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51AF47-28EC-B04E-B278-816B1228A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481" y="2933179"/>
            <a:ext cx="3751014" cy="330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5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74753A-0441-1B48-BE2C-E66EF4383D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Reference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2DC0E9-DE50-514C-8090-008B837C01A5}"/>
              </a:ext>
            </a:extLst>
          </p:cNvPr>
          <p:cNvSpPr/>
          <p:nvPr/>
        </p:nvSpPr>
        <p:spPr>
          <a:xfrm>
            <a:off x="502507" y="1197744"/>
            <a:ext cx="970417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Part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https://medium.com/@jacky308082/machine-learning-%E4%B8%8B%E7%9A%84-linear-regression-%E5%AF%A6%E4%BD%9C-%E4%BD%BF%E7%94%A8python-7e1dd03a4d46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https://medium.com/@jacky308082/machine-learning-%E4%B8%8B%E7%9A%84-linear-regression-%E5%AF%A6%E4%BD%9C-%E4%BD%BF%E7%94%A8python-7e1dd03a4d46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http://www.taroballz.com/2018/07/18/ML_LogisticRegression/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00905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F1557-E3DC-294B-A1BA-EC12F9FE000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第</a:t>
            </a:r>
            <a:r>
              <a:rPr lang="en-US" altLang="zh-TW"/>
              <a:t>12</a:t>
            </a:r>
            <a:r>
              <a:rPr lang="zh-TW" altLang="en-US"/>
              <a:t>屆 </a:t>
            </a:r>
            <a:r>
              <a:rPr lang="en-US" altLang="zh-CN"/>
              <a:t>iT</a:t>
            </a:r>
            <a:r>
              <a:rPr lang="zh-TW" altLang="en-US"/>
              <a:t>邦幫忙 鐵人賽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93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3394</TotalTime>
  <Words>520</Words>
  <Application>Microsoft Macintosh PowerPoint</Application>
  <PresentationFormat>Widescreen</PresentationFormat>
  <Paragraphs>57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23" baseType="lpstr">
      <vt:lpstr>-apple-system</vt:lpstr>
      <vt:lpstr>等线</vt:lpstr>
      <vt:lpstr>inherit</vt:lpstr>
      <vt:lpstr>Microsoft JhengHei</vt:lpstr>
      <vt:lpstr>微软雅黑</vt:lpstr>
      <vt:lpstr>Segoe UI Light</vt:lpstr>
      <vt:lpstr>Arial</vt:lpstr>
      <vt:lpstr>Calibri</vt:lpstr>
      <vt:lpstr>Century Gothic</vt:lpstr>
      <vt:lpstr>Helvetica Neue</vt:lpstr>
      <vt:lpstr>Helvetica Neue Bold Condensed</vt:lpstr>
      <vt:lpstr>Roboto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210</cp:revision>
  <dcterms:created xsi:type="dcterms:W3CDTF">2015-08-18T02:51:41Z</dcterms:created>
  <dcterms:modified xsi:type="dcterms:W3CDTF">2020-09-11T01:50:01Z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